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76" r:id="rId4"/>
    <p:sldId id="277" r:id="rId5"/>
    <p:sldId id="259" r:id="rId6"/>
    <p:sldId id="266" r:id="rId7"/>
    <p:sldId id="268" r:id="rId8"/>
    <p:sldId id="269" r:id="rId9"/>
  </p:sldIdLst>
  <p:sldSz cx="7740650" cy="10044113"/>
  <p:notesSz cx="6858000" cy="9144000"/>
  <p:embeddedFontLst>
    <p:embeddedFont>
      <p:font typeface="Quattrocento Sans" panose="020B0502050000020003" pitchFamily="34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Ot6rD7L1hilSamybDb4J4fbdv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F00"/>
    <a:srgbClr val="E7E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59EE4E1-18F2-4A04-93EC-DD6751D2B7B8}">
  <a:tblStyle styleId="{059EE4E1-18F2-4A04-93EC-DD6751D2B7B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BF1E8"/>
          </a:solidFill>
        </a:fill>
      </a:tcStyle>
    </a:wholeTbl>
    <a:band1H>
      <a:tcTxStyle/>
      <a:tcStyle>
        <a:tcBdr/>
        <a:fill>
          <a:solidFill>
            <a:srgbClr val="D4E2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4E2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A5E5538-A967-470A-81B4-1825380F7D4A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2" autoAdjust="0"/>
    <p:restoredTop sz="94660"/>
  </p:normalViewPr>
  <p:slideViewPr>
    <p:cSldViewPr snapToGrid="0">
      <p:cViewPr varScale="1">
        <p:scale>
          <a:sx n="44" d="100"/>
          <a:sy n="44" d="100"/>
        </p:scale>
        <p:origin x="235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>
          <a:extLst>
            <a:ext uri="{FF2B5EF4-FFF2-40B4-BE49-F238E27FC236}">
              <a16:creationId xmlns:a16="http://schemas.microsoft.com/office/drawing/2014/main" id="{7F800A9E-D05D-8509-F505-04B7C122C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>
            <a:extLst>
              <a:ext uri="{FF2B5EF4-FFF2-40B4-BE49-F238E27FC236}">
                <a16:creationId xmlns:a16="http://schemas.microsoft.com/office/drawing/2014/main" id="{863F4DA4-028B-120A-B58B-84273AA1D2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>
            <a:extLst>
              <a:ext uri="{FF2B5EF4-FFF2-40B4-BE49-F238E27FC236}">
                <a16:creationId xmlns:a16="http://schemas.microsoft.com/office/drawing/2014/main" id="{2A382614-EA05-AF79-70E6-1084F4A4BB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962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08200" y="685800"/>
            <a:ext cx="2641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>
  <p:cSld name="Solo el título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355" y="-1"/>
            <a:ext cx="7761360" cy="10044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355" y="-1"/>
            <a:ext cx="7761360" cy="10044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>
  <p:cSld name="Dos objetos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355" y="-1"/>
            <a:ext cx="7761360" cy="10044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>
  <p:cSld name="Encabezado de sección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355" y="-1"/>
            <a:ext cx="7761360" cy="10044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3"/>
          <p:cNvSpPr txBox="1">
            <a:spLocks noGrp="1"/>
          </p:cNvSpPr>
          <p:nvPr>
            <p:ph type="dt" idx="10"/>
          </p:nvPr>
        </p:nvSpPr>
        <p:spPr>
          <a:xfrm>
            <a:off x="532170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ftr" idx="11"/>
          </p:nvPr>
        </p:nvSpPr>
        <p:spPr>
          <a:xfrm>
            <a:off x="2564091" y="9309407"/>
            <a:ext cx="2612469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sldNum" idx="12"/>
          </p:nvPr>
        </p:nvSpPr>
        <p:spPr>
          <a:xfrm>
            <a:off x="5466834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4"/>
          <p:cNvSpPr txBox="1">
            <a:spLocks noGrp="1"/>
          </p:cNvSpPr>
          <p:nvPr>
            <p:ph type="title"/>
          </p:nvPr>
        </p:nvSpPr>
        <p:spPr>
          <a:xfrm>
            <a:off x="533178" y="669608"/>
            <a:ext cx="2496561" cy="234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9"/>
              <a:buFont typeface="Calibri"/>
              <a:buNone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body" idx="1"/>
          </p:nvPr>
        </p:nvSpPr>
        <p:spPr>
          <a:xfrm>
            <a:off x="3290784" y="1446169"/>
            <a:ext cx="3918704" cy="713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0621" algn="l" rtl="0">
              <a:lnSpc>
                <a:spcPct val="90000"/>
              </a:lnSpc>
              <a:spcBef>
                <a:spcPts val="847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9094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Char char="•"/>
              <a:defRPr sz="237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7632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body" idx="2"/>
          </p:nvPr>
        </p:nvSpPr>
        <p:spPr>
          <a:xfrm>
            <a:off x="533178" y="3013234"/>
            <a:ext cx="2496561" cy="558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47"/>
              </a:spcBef>
              <a:spcAft>
                <a:spcPts val="0"/>
              </a:spcAft>
              <a:buClr>
                <a:schemeClr val="dk1"/>
              </a:buClr>
              <a:buSzPts val="1354"/>
              <a:buFont typeface="Arial"/>
              <a:buNone/>
              <a:defRPr sz="135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185"/>
              <a:buFont typeface="Arial"/>
              <a:buNone/>
              <a:defRPr sz="11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dt" idx="10"/>
          </p:nvPr>
        </p:nvSpPr>
        <p:spPr>
          <a:xfrm>
            <a:off x="532170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ftr" idx="11"/>
          </p:nvPr>
        </p:nvSpPr>
        <p:spPr>
          <a:xfrm>
            <a:off x="2564091" y="9309407"/>
            <a:ext cx="2612469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sldNum" idx="12"/>
          </p:nvPr>
        </p:nvSpPr>
        <p:spPr>
          <a:xfrm>
            <a:off x="5466834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 txBox="1">
            <a:spLocks noGrp="1"/>
          </p:cNvSpPr>
          <p:nvPr>
            <p:ph type="title"/>
          </p:nvPr>
        </p:nvSpPr>
        <p:spPr>
          <a:xfrm>
            <a:off x="533178" y="669608"/>
            <a:ext cx="2496561" cy="234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9"/>
              <a:buFont typeface="Calibri"/>
              <a:buNone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25"/>
          <p:cNvSpPr>
            <a:spLocks noGrp="1"/>
          </p:cNvSpPr>
          <p:nvPr>
            <p:ph type="pic" idx="2"/>
          </p:nvPr>
        </p:nvSpPr>
        <p:spPr>
          <a:xfrm>
            <a:off x="3290784" y="1446169"/>
            <a:ext cx="3918704" cy="713783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25"/>
          <p:cNvSpPr txBox="1">
            <a:spLocks noGrp="1"/>
          </p:cNvSpPr>
          <p:nvPr>
            <p:ph type="body" idx="1"/>
          </p:nvPr>
        </p:nvSpPr>
        <p:spPr>
          <a:xfrm>
            <a:off x="533178" y="3013234"/>
            <a:ext cx="2496561" cy="5582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47"/>
              </a:spcBef>
              <a:spcAft>
                <a:spcPts val="0"/>
              </a:spcAft>
              <a:buClr>
                <a:schemeClr val="dk1"/>
              </a:buClr>
              <a:buSzPts val="1354"/>
              <a:buFont typeface="Arial"/>
              <a:buNone/>
              <a:defRPr sz="135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185"/>
              <a:buFont typeface="Arial"/>
              <a:buNone/>
              <a:defRPr sz="11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847"/>
              <a:buFont typeface="Arial"/>
              <a:buNone/>
              <a:defRPr sz="84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dt" idx="10"/>
          </p:nvPr>
        </p:nvSpPr>
        <p:spPr>
          <a:xfrm>
            <a:off x="532170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ftr" idx="11"/>
          </p:nvPr>
        </p:nvSpPr>
        <p:spPr>
          <a:xfrm>
            <a:off x="2564091" y="9309407"/>
            <a:ext cx="2612469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5"/>
          <p:cNvSpPr txBox="1">
            <a:spLocks noGrp="1"/>
          </p:cNvSpPr>
          <p:nvPr>
            <p:ph type="sldNum" idx="12"/>
          </p:nvPr>
        </p:nvSpPr>
        <p:spPr>
          <a:xfrm>
            <a:off x="5466834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6"/>
          <p:cNvSpPr txBox="1">
            <a:spLocks noGrp="1"/>
          </p:cNvSpPr>
          <p:nvPr>
            <p:ph type="title"/>
          </p:nvPr>
        </p:nvSpPr>
        <p:spPr>
          <a:xfrm>
            <a:off x="532170" y="534758"/>
            <a:ext cx="6676311" cy="194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25"/>
              <a:buFont typeface="Calibri"/>
              <a:buNone/>
              <a:defRPr sz="37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body" idx="1"/>
          </p:nvPr>
        </p:nvSpPr>
        <p:spPr>
          <a:xfrm rot="5400000">
            <a:off x="683877" y="2522073"/>
            <a:ext cx="6372897" cy="6676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9095" algn="l" rtl="0">
              <a:lnSpc>
                <a:spcPct val="90000"/>
              </a:lnSpc>
              <a:spcBef>
                <a:spcPts val="847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Char char="•"/>
              <a:defRPr sz="237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7632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374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dt" idx="10"/>
          </p:nvPr>
        </p:nvSpPr>
        <p:spPr>
          <a:xfrm>
            <a:off x="532170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ftr" idx="11"/>
          </p:nvPr>
        </p:nvSpPr>
        <p:spPr>
          <a:xfrm>
            <a:off x="2564091" y="9309407"/>
            <a:ext cx="2612469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6"/>
          <p:cNvSpPr txBox="1">
            <a:spLocks noGrp="1"/>
          </p:cNvSpPr>
          <p:nvPr>
            <p:ph type="sldNum" idx="12"/>
          </p:nvPr>
        </p:nvSpPr>
        <p:spPr>
          <a:xfrm>
            <a:off x="5466834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7"/>
          <p:cNvSpPr txBox="1">
            <a:spLocks noGrp="1"/>
          </p:cNvSpPr>
          <p:nvPr>
            <p:ph type="title"/>
          </p:nvPr>
        </p:nvSpPr>
        <p:spPr>
          <a:xfrm rot="5400000">
            <a:off x="2117981" y="3956178"/>
            <a:ext cx="8511921" cy="1669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25"/>
              <a:buFont typeface="Calibri"/>
              <a:buNone/>
              <a:defRPr sz="37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1"/>
          </p:nvPr>
        </p:nvSpPr>
        <p:spPr>
          <a:xfrm rot="5400000">
            <a:off x="-1268553" y="2335479"/>
            <a:ext cx="8511921" cy="4910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9095" algn="l" rtl="0">
              <a:lnSpc>
                <a:spcPct val="90000"/>
              </a:lnSpc>
              <a:spcBef>
                <a:spcPts val="847"/>
              </a:spcBef>
              <a:spcAft>
                <a:spcPts val="0"/>
              </a:spcAft>
              <a:buClr>
                <a:schemeClr val="dk1"/>
              </a:buClr>
              <a:buSzPts val="2370"/>
              <a:buFont typeface="Arial"/>
              <a:buChar char="•"/>
              <a:defRPr sz="237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7632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6105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693"/>
              <a:buFont typeface="Arial"/>
              <a:buChar char="•"/>
              <a:defRPr sz="169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5374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5373" algn="l" rtl="0">
              <a:lnSpc>
                <a:spcPct val="90000"/>
              </a:lnSpc>
              <a:spcBef>
                <a:spcPts val="423"/>
              </a:spcBef>
              <a:spcAft>
                <a:spcPts val="0"/>
              </a:spcAft>
              <a:buClr>
                <a:schemeClr val="dk1"/>
              </a:buClr>
              <a:buSzPts val="1524"/>
              <a:buFont typeface="Arial"/>
              <a:buChar char="•"/>
              <a:defRPr sz="15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dt" idx="10"/>
          </p:nvPr>
        </p:nvSpPr>
        <p:spPr>
          <a:xfrm>
            <a:off x="532170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ftr" idx="11"/>
          </p:nvPr>
        </p:nvSpPr>
        <p:spPr>
          <a:xfrm>
            <a:off x="2564091" y="9309407"/>
            <a:ext cx="2612469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sldNum" idx="12"/>
          </p:nvPr>
        </p:nvSpPr>
        <p:spPr>
          <a:xfrm>
            <a:off x="5466834" y="9309407"/>
            <a:ext cx="1741646" cy="53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200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ítulo y objetos">
  <p:cSld name="1_Título y objeto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7741795" cy="9750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>
  <p:cSld name="1_Diapositiva de títul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/>
          <p:nvPr/>
        </p:nvSpPr>
        <p:spPr>
          <a:xfrm>
            <a:off x="411480" y="7360662"/>
            <a:ext cx="340125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Circulemos Digital</a:t>
            </a:r>
            <a:endParaRPr sz="1050" b="1" i="0" u="none" strike="noStrike" cap="none" dirty="0">
              <a:solidFill>
                <a:srgbClr val="6A8E39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469067" y="6528772"/>
            <a:ext cx="242241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rgbClr val="26B39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Propuesta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0" i="0" u="none" strike="noStrike" cap="none" dirty="0">
                <a:solidFill>
                  <a:srgbClr val="26B39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Núm. </a:t>
            </a:r>
            <a:r>
              <a:rPr lang="es-ES" sz="2000" b="0" i="0" u="none" strike="noStrike" cap="none">
                <a:solidFill>
                  <a:srgbClr val="26B39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26090403</a:t>
            </a:r>
            <a:endParaRPr dirty="0"/>
          </a:p>
        </p:txBody>
      </p:sp>
      <p:sp>
        <p:nvSpPr>
          <p:cNvPr id="57" name="Google Shape;57;p1"/>
          <p:cNvSpPr/>
          <p:nvPr/>
        </p:nvSpPr>
        <p:spPr>
          <a:xfrm>
            <a:off x="-1" y="6882715"/>
            <a:ext cx="411481" cy="1062682"/>
          </a:xfrm>
          <a:prstGeom prst="round1Rect">
            <a:avLst>
              <a:gd name="adj" fmla="val 50000"/>
            </a:avLst>
          </a:prstGeom>
          <a:solidFill>
            <a:srgbClr val="CD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/>
        </p:nvSpPr>
        <p:spPr>
          <a:xfrm>
            <a:off x="3640431" y="2601971"/>
            <a:ext cx="345266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Haz parte del mundo </a:t>
            </a:r>
            <a:r>
              <a:rPr lang="es-ES" sz="1600" b="1">
                <a:solidFill>
                  <a:srgbClr val="ABBD1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Eco</a:t>
            </a:r>
            <a:r>
              <a:rPr lang="es-ES" sz="1600" b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en innovación de Residuos.</a:t>
            </a:r>
            <a:endParaRPr/>
          </a:p>
        </p:txBody>
      </p:sp>
      <p:sp>
        <p:nvSpPr>
          <p:cNvPr id="76" name="Google Shape;76;p3" descr="https://mail.google.com/mail/u/0?ui=2&amp;ik=831de322f5&amp;attid=0.4&amp;permmsgid=msg-f:1735828127093145918&amp;th=1816e67c1a84c13e&amp;view=fimg&amp;fur=ip&amp;sz=s0-l75-ft&amp;attbid=ANGjdJ-LxcclQ6bEse8DZcoi2dpKtwxzWUiWlOYHO6KdJ1foliT9Z--VW7K1d17IjEh3-xatmp75I0V-L46BHXOcfSUDZAHNIsurLCkb9FzmADx1mctra9mcOiEC3J4&amp;disp=emb&amp;realattid=1816e6742e0935e6e4"/>
          <p:cNvSpPr/>
          <p:nvPr/>
        </p:nvSpPr>
        <p:spPr>
          <a:xfrm>
            <a:off x="-2701681" y="-211577"/>
            <a:ext cx="446405" cy="44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900" tIns="66950" rIns="133900" bIns="66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3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 descr="https://mail.google.com/mail/u/0?ui=2&amp;ik=831de322f5&amp;attid=0.4&amp;permmsgid=msg-f:1735828127093145918&amp;th=1816e67c1a84c13e&amp;view=fimg&amp;fur=ip&amp;sz=s0-l75-ft&amp;attbid=ANGjdJ-LxcclQ6bEse8DZcoi2dpKtwxzWUiWlOYHO6KdJ1foliT9Z--VW7K1d17IjEh3-xatmp75I0V-L46BHXOcfSUDZAHNIsurLCkb9FzmADx1mctra9mcOiEC3J4&amp;disp=emb&amp;realattid=1816e6742e0935e6e4"/>
          <p:cNvSpPr/>
          <p:nvPr/>
        </p:nvSpPr>
        <p:spPr>
          <a:xfrm>
            <a:off x="-2478478" y="11626"/>
            <a:ext cx="446405" cy="44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900" tIns="66950" rIns="133900" bIns="66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3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 descr="DDS Impresión LTDA - Home | Facebook"/>
          <p:cNvSpPr/>
          <p:nvPr/>
        </p:nvSpPr>
        <p:spPr>
          <a:xfrm>
            <a:off x="-2255276" y="234829"/>
            <a:ext cx="446405" cy="44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900" tIns="66950" rIns="133900" bIns="66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3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 descr="DDS Impresión LTDA - Home | Facebook"/>
          <p:cNvSpPr/>
          <p:nvPr/>
        </p:nvSpPr>
        <p:spPr>
          <a:xfrm>
            <a:off x="-2032073" y="458031"/>
            <a:ext cx="446405" cy="44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900" tIns="66950" rIns="133900" bIns="66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3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 descr="DDS Impresión LTDA - Home | Facebook"/>
          <p:cNvSpPr/>
          <p:nvPr/>
        </p:nvSpPr>
        <p:spPr>
          <a:xfrm>
            <a:off x="-1808871" y="681234"/>
            <a:ext cx="446405" cy="44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900" tIns="66950" rIns="133900" bIns="669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3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3724111" y="3628781"/>
            <a:ext cx="3378527" cy="523220"/>
          </a:xfrm>
          <a:prstGeom prst="rect">
            <a:avLst/>
          </a:prstGeom>
          <a:solidFill>
            <a:srgbClr val="CD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400"/>
              <a:buFont typeface="Arial"/>
              <a:buChar char="•"/>
            </a:pPr>
            <a:r>
              <a:rPr lang="es-ES" sz="1400" b="1">
                <a:solidFill>
                  <a:schemeClr val="tx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Nos encargamos de reducir el impacto ambiental negativo de los residuos. </a:t>
            </a:r>
            <a:endParaRPr sz="1400" b="1">
              <a:solidFill>
                <a:schemeClr val="tx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475250" y="285813"/>
            <a:ext cx="4031436" cy="691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CDFF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DESTRUCCIONES</a:t>
            </a:r>
            <a:endParaRPr sz="1600" b="1" dirty="0">
              <a:solidFill>
                <a:srgbClr val="CDFF00"/>
              </a:solidFill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3724111" y="4292529"/>
            <a:ext cx="3378527" cy="738623"/>
          </a:xfrm>
          <a:prstGeom prst="rect">
            <a:avLst/>
          </a:prstGeom>
          <a:solidFill>
            <a:srgbClr val="11695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s-ES" sz="1400" b="1" dirty="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Hacemos destrucciones GARANTIZANDO la protección de la marca</a:t>
            </a:r>
            <a:endParaRPr sz="1400" b="1" dirty="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3724111" y="5090487"/>
            <a:ext cx="3378527" cy="738664"/>
          </a:xfrm>
          <a:prstGeom prst="rect">
            <a:avLst/>
          </a:prstGeom>
          <a:solidFill>
            <a:srgbClr val="15A7A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A3C95F"/>
              </a:buClr>
              <a:buSzPts val="1400"/>
              <a:buFont typeface="Arial"/>
              <a:buChar char="•"/>
            </a:pPr>
            <a:r>
              <a:rPr lang="es-ES" sz="1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Transformamos tus residuos en soluciones innovadoras, a través de procesos de </a:t>
            </a:r>
            <a:r>
              <a:rPr lang="es-ES" sz="1400" b="1" i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Upcycling.</a:t>
            </a:r>
            <a:endParaRPr/>
          </a:p>
        </p:txBody>
      </p:sp>
      <p:sp>
        <p:nvSpPr>
          <p:cNvPr id="85" name="Google Shape;85;p3"/>
          <p:cNvSpPr txBox="1"/>
          <p:nvPr/>
        </p:nvSpPr>
        <p:spPr>
          <a:xfrm>
            <a:off x="3724111" y="6036784"/>
            <a:ext cx="3378527" cy="738664"/>
          </a:xfrm>
          <a:prstGeom prst="rect">
            <a:avLst/>
          </a:prstGeom>
          <a:solidFill>
            <a:srgbClr val="CD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400"/>
              <a:buFont typeface="Arial"/>
              <a:buChar char="•"/>
            </a:pPr>
            <a:r>
              <a:rPr lang="es-ES" sz="1400" b="1" dirty="0">
                <a:solidFill>
                  <a:schemeClr val="tx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Revalorizamos los residuos con ideas innovadoras y garantizamos la protección de marca.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3714112" y="6914725"/>
            <a:ext cx="3378527" cy="523220"/>
          </a:xfrm>
          <a:prstGeom prst="rect">
            <a:avLst/>
          </a:prstGeom>
          <a:solidFill>
            <a:srgbClr val="11695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s-ES" sz="1400" b="1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Somos transformadores y generamos alto valor a través de los residuos.</a:t>
            </a:r>
            <a:endParaRPr sz="1400"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7" name="Google Shape;87;p3"/>
          <p:cNvGrpSpPr/>
          <p:nvPr/>
        </p:nvGrpSpPr>
        <p:grpSpPr>
          <a:xfrm>
            <a:off x="3677500" y="8610779"/>
            <a:ext cx="3378527" cy="440411"/>
            <a:chOff x="3726611" y="7701948"/>
            <a:chExt cx="3289438" cy="428797"/>
          </a:xfrm>
        </p:grpSpPr>
        <p:pic>
          <p:nvPicPr>
            <p:cNvPr id="88" name="Google Shape;88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26611" y="7769707"/>
              <a:ext cx="1673292" cy="3151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3"/>
            <p:cNvPicPr preferRelativeResize="0"/>
            <p:nvPr/>
          </p:nvPicPr>
          <p:blipFill rotWithShape="1">
            <a:blip r:embed="rId4">
              <a:alphaModFix/>
            </a:blip>
            <a:srcRect l="24992" t="29666" r="43122" b="18536"/>
            <a:stretch/>
          </p:blipFill>
          <p:spPr>
            <a:xfrm>
              <a:off x="5486394" y="7769707"/>
              <a:ext cx="614540" cy="3151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Google Shape;90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28220" y="7701948"/>
              <a:ext cx="887829" cy="4287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" name="Google Shape;91;p3"/>
          <p:cNvSpPr/>
          <p:nvPr/>
        </p:nvSpPr>
        <p:spPr>
          <a:xfrm>
            <a:off x="3086100" y="3244207"/>
            <a:ext cx="46545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“Somos el aliado integral para todos tus residuos”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3714218" y="7621912"/>
            <a:ext cx="3378527" cy="738664"/>
          </a:xfrm>
          <a:prstGeom prst="rect">
            <a:avLst/>
          </a:prstGeom>
          <a:solidFill>
            <a:srgbClr val="CD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A3C95F"/>
              </a:buClr>
              <a:buSzPts val="1400"/>
              <a:buFont typeface="Arial"/>
              <a:buChar char="•"/>
            </a:pPr>
            <a:r>
              <a:rPr lang="es-ES" sz="1400" b="1" dirty="0">
                <a:solidFill>
                  <a:schemeClr val="tx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Nos encontramos certificados como Bodega de Reciclaje y en las normas ISO9001 – ISO14001</a:t>
            </a:r>
            <a:endParaRPr sz="1400" b="1" i="1" dirty="0">
              <a:solidFill>
                <a:schemeClr val="tx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28FD20E-4FEC-E5F2-9A7E-95B3E3AC5E0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50183" y="5447962"/>
            <a:ext cx="1197429" cy="3811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/>
          <p:nvPr/>
        </p:nvSpPr>
        <p:spPr>
          <a:xfrm>
            <a:off x="669679" y="342953"/>
            <a:ext cx="664764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rgbClr val="086C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TRANSPORTE RESIDUOS</a:t>
            </a:r>
            <a:endParaRPr dirty="0"/>
          </a:p>
        </p:txBody>
      </p:sp>
      <p:graphicFrame>
        <p:nvGraphicFramePr>
          <p:cNvPr id="139" name="Google Shape;139;p7"/>
          <p:cNvGraphicFramePr/>
          <p:nvPr>
            <p:extLst>
              <p:ext uri="{D42A27DB-BD31-4B8C-83A1-F6EECF244321}">
                <p14:modId xmlns:p14="http://schemas.microsoft.com/office/powerpoint/2010/main" val="3096035366"/>
              </p:ext>
            </p:extLst>
          </p:nvPr>
        </p:nvGraphicFramePr>
        <p:xfrm>
          <a:off x="414385" y="1197583"/>
          <a:ext cx="6663377" cy="1312893"/>
        </p:xfrm>
        <a:graphic>
          <a:graphicData uri="http://schemas.openxmlformats.org/drawingml/2006/table">
            <a:tbl>
              <a:tblPr firstRow="1" bandRow="1">
                <a:noFill/>
                <a:tableStyleId>{059EE4E1-18F2-4A04-93EC-DD6751D2B7B8}</a:tableStyleId>
              </a:tblPr>
              <a:tblGrid>
                <a:gridCol w="3801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86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3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663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u="none" strike="noStrike" cap="none" dirty="0">
                          <a:solidFill>
                            <a:schemeClr val="tx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DESCRIPCION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100450" marR="100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>
                          <a:solidFill>
                            <a:schemeClr val="tx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UNIDAD DE MEDIDA</a:t>
                      </a:r>
                      <a:endParaRPr sz="1400" b="1" u="none" strike="noStrike" cap="none">
                        <a:solidFill>
                          <a:schemeClr val="tx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100450" marR="100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u="none" strike="noStrike" cap="none" dirty="0">
                          <a:solidFill>
                            <a:schemeClr val="tx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PRECIO</a:t>
                      </a:r>
                      <a:endParaRPr sz="1400" b="1" u="none" strike="noStrike" cap="none" dirty="0">
                        <a:solidFill>
                          <a:schemeClr val="tx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100450" marR="10045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D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3404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Transporte de residuos NPR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O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Teniendo en cuenta las cantidades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89535" marR="89535" marT="0" marB="0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419" sz="1800" u="none" strike="noStrike" cap="none" dirty="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UN</a:t>
                      </a:r>
                      <a:endParaRPr sz="18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100450" marR="10045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800" u="none" strike="noStrike" cap="none" dirty="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$ 385.000</a:t>
                      </a:r>
                      <a:endParaRPr sz="18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100450" marR="100450" marT="0" marB="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1" name="Google Shape;141;p7"/>
          <p:cNvSpPr/>
          <p:nvPr/>
        </p:nvSpPr>
        <p:spPr>
          <a:xfrm rot="-743129">
            <a:off x="192116" y="330042"/>
            <a:ext cx="444539" cy="444539"/>
          </a:xfrm>
          <a:prstGeom prst="roundRect">
            <a:avLst>
              <a:gd name="adj" fmla="val 25758"/>
            </a:avLst>
          </a:prstGeom>
          <a:solidFill>
            <a:srgbClr val="CD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 rot="943590">
            <a:off x="196908" y="368182"/>
            <a:ext cx="452835" cy="452835"/>
          </a:xfrm>
          <a:prstGeom prst="roundRect">
            <a:avLst>
              <a:gd name="adj" fmla="val 25758"/>
            </a:avLst>
          </a:prstGeom>
          <a:noFill/>
          <a:ln w="12700" cap="flat" cmpd="sng">
            <a:solidFill>
              <a:srgbClr val="26B3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4B2F5DE-659E-AE1D-688E-67255E50FCB7}"/>
              </a:ext>
            </a:extLst>
          </p:cNvPr>
          <p:cNvSpPr txBox="1"/>
          <p:nvPr/>
        </p:nvSpPr>
        <p:spPr>
          <a:xfrm>
            <a:off x="403772" y="3798441"/>
            <a:ext cx="6913553" cy="1828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carga en vehículos cumpliendo la normatividad.</a:t>
            </a:r>
            <a:endParaRPr lang="es-ES" sz="12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vehículos con precintos de seguridad.</a:t>
            </a:r>
            <a:endParaRPr lang="es-ES" sz="12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Vehículos con cámaras de seguridad. </a:t>
            </a:r>
            <a:endParaRPr lang="es-ES" sz="12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Personal con curso manejo residuos peligrosos.</a:t>
            </a:r>
            <a:endParaRPr lang="es-ES" sz="12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diligencia en el punto registro del cargue.</a:t>
            </a:r>
            <a:endParaRPr lang="es-ES" sz="12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9465462-B3FC-8517-3685-44B6EBF5A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816" y="5584684"/>
            <a:ext cx="5006834" cy="36286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>
          <a:extLst>
            <a:ext uri="{FF2B5EF4-FFF2-40B4-BE49-F238E27FC236}">
              <a16:creationId xmlns:a16="http://schemas.microsoft.com/office/drawing/2014/main" id="{4B29C416-E474-8D5A-8C27-52E61D828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>
            <a:extLst>
              <a:ext uri="{FF2B5EF4-FFF2-40B4-BE49-F238E27FC236}">
                <a16:creationId xmlns:a16="http://schemas.microsoft.com/office/drawing/2014/main" id="{FA0FED48-5F76-6E71-B8CC-08983312048E}"/>
              </a:ext>
            </a:extLst>
          </p:cNvPr>
          <p:cNvSpPr txBox="1"/>
          <p:nvPr/>
        </p:nvSpPr>
        <p:spPr>
          <a:xfrm>
            <a:off x="669679" y="342953"/>
            <a:ext cx="664764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rgbClr val="086C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Proceso destrucción </a:t>
            </a:r>
            <a:endParaRPr dirty="0"/>
          </a:p>
        </p:txBody>
      </p:sp>
      <p:sp>
        <p:nvSpPr>
          <p:cNvPr id="141" name="Google Shape;141;p7">
            <a:extLst>
              <a:ext uri="{FF2B5EF4-FFF2-40B4-BE49-F238E27FC236}">
                <a16:creationId xmlns:a16="http://schemas.microsoft.com/office/drawing/2014/main" id="{C904283B-4F07-7746-E2CB-E038AD119BAC}"/>
              </a:ext>
            </a:extLst>
          </p:cNvPr>
          <p:cNvSpPr/>
          <p:nvPr/>
        </p:nvSpPr>
        <p:spPr>
          <a:xfrm rot="-743129">
            <a:off x="192116" y="330042"/>
            <a:ext cx="444539" cy="444539"/>
          </a:xfrm>
          <a:prstGeom prst="roundRect">
            <a:avLst>
              <a:gd name="adj" fmla="val 25758"/>
            </a:avLst>
          </a:prstGeom>
          <a:solidFill>
            <a:srgbClr val="C6D3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>
            <a:extLst>
              <a:ext uri="{FF2B5EF4-FFF2-40B4-BE49-F238E27FC236}">
                <a16:creationId xmlns:a16="http://schemas.microsoft.com/office/drawing/2014/main" id="{277678BC-CBDD-6CC7-B1C3-4EE3C3C5CC26}"/>
              </a:ext>
            </a:extLst>
          </p:cNvPr>
          <p:cNvSpPr/>
          <p:nvPr/>
        </p:nvSpPr>
        <p:spPr>
          <a:xfrm rot="943590">
            <a:off x="196908" y="368182"/>
            <a:ext cx="452835" cy="452835"/>
          </a:xfrm>
          <a:prstGeom prst="roundRect">
            <a:avLst>
              <a:gd name="adj" fmla="val 25758"/>
            </a:avLst>
          </a:prstGeom>
          <a:solidFill>
            <a:srgbClr val="CDFF00"/>
          </a:solidFill>
          <a:ln w="12700" cap="flat" cmpd="sng">
            <a:solidFill>
              <a:srgbClr val="26B3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F175D6-5F96-4221-84DC-3DFEBB079112}"/>
              </a:ext>
            </a:extLst>
          </p:cNvPr>
          <p:cNvSpPr txBox="1"/>
          <p:nvPr/>
        </p:nvSpPr>
        <p:spPr>
          <a:xfrm>
            <a:off x="403772" y="1197583"/>
            <a:ext cx="6913553" cy="2787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800" dirty="0">
                <a:solidFill>
                  <a:srgbClr val="222222"/>
                </a:solidFill>
                <a:effectLst/>
                <a:latin typeface="Quattrocento Sans" panose="020B050205000002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Destrucción adecuada POR compactación.</a:t>
            </a:r>
            <a:endParaRPr lang="es-ES" sz="1800" dirty="0">
              <a:solidFill>
                <a:srgbClr val="222222"/>
              </a:solidFill>
              <a:effectLst/>
              <a:latin typeface="Quattrocento Sans" panose="020B05020500000200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800" dirty="0">
                <a:solidFill>
                  <a:srgbClr val="222222"/>
                </a:solidFill>
                <a:effectLst/>
                <a:latin typeface="Quattrocento Sans" panose="020B0502050000020003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Entrega certificados destrucción</a:t>
            </a:r>
            <a:endParaRPr lang="es-ES" sz="1800" dirty="0">
              <a:solidFill>
                <a:srgbClr val="222222"/>
              </a:solidFill>
              <a:latin typeface="Quattrocento Sans" panose="020B05020500000200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800" dirty="0">
                <a:solidFill>
                  <a:srgbClr val="222222"/>
                </a:solidFill>
                <a:effectLst/>
                <a:latin typeface="Quattrocento Sans" panose="020B0502050000020003" pitchFamily="34" charset="0"/>
                <a:ea typeface="Times New Roman" panose="02020603050405020304" pitchFamily="18" charset="0"/>
              </a:rPr>
              <a:t>Registro fotográfico del proceso destrucción</a:t>
            </a:r>
            <a:endParaRPr lang="es-CO" sz="1800" dirty="0">
              <a:solidFill>
                <a:srgbClr val="222222"/>
              </a:solidFill>
              <a:latin typeface="Quattrocento Sans" panose="020B05020500000200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800" dirty="0">
                <a:solidFill>
                  <a:srgbClr val="222222"/>
                </a:solidFill>
                <a:effectLst/>
                <a:latin typeface="Quattrocento Sans" panose="020B050205000002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Sistema de embalaje de los residuos que se destruyen</a:t>
            </a:r>
            <a:endParaRPr lang="es-CO" sz="1800" dirty="0">
              <a:solidFill>
                <a:srgbClr val="222222"/>
              </a:solidFill>
              <a:latin typeface="Quattrocento Sans" panose="020B05020500000200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s-CO" sz="1800" dirty="0">
                <a:solidFill>
                  <a:srgbClr val="222222"/>
                </a:solidFill>
                <a:effectLst/>
                <a:latin typeface="Quattrocento Sans" panose="020B05020500000200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Clasificación materiales x tipo y destrucción en paca.</a:t>
            </a:r>
          </a:p>
          <a:p>
            <a:endParaRPr lang="es-CO" sz="1800" dirty="0">
              <a:solidFill>
                <a:srgbClr val="222222"/>
              </a:solidFill>
              <a:latin typeface="Arial" panose="020B06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200" dirty="0">
              <a:solidFill>
                <a:srgbClr val="22222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Empresa destrucción de documentos Bilbao | Confidencial Plus">
            <a:extLst>
              <a:ext uri="{FF2B5EF4-FFF2-40B4-BE49-F238E27FC236}">
                <a16:creationId xmlns:a16="http://schemas.microsoft.com/office/drawing/2014/main" id="{D0211A83-79E6-778E-727A-919850456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685" y="3985526"/>
            <a:ext cx="4126593" cy="2843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27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/>
          <p:nvPr/>
        </p:nvSpPr>
        <p:spPr>
          <a:xfrm>
            <a:off x="778780" y="301761"/>
            <a:ext cx="6644112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800" dirty="0">
                <a:solidFill>
                  <a:srgbClr val="086C27"/>
                </a:solidFill>
                <a:latin typeface="+mj-lt"/>
                <a:ea typeface="Quattrocento Sans"/>
                <a:cs typeface="Quattrocento Sans"/>
                <a:sym typeface="Quattrocento Sans"/>
              </a:rPr>
              <a:t>GESTION RESIUDOS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+mj-lt"/>
            </a:endParaRPr>
          </a:p>
        </p:txBody>
      </p:sp>
      <p:sp>
        <p:nvSpPr>
          <p:cNvPr id="100" name="Google Shape;100;p4"/>
          <p:cNvSpPr/>
          <p:nvPr/>
        </p:nvSpPr>
        <p:spPr>
          <a:xfrm rot="-743129">
            <a:off x="262659" y="344263"/>
            <a:ext cx="444539" cy="444539"/>
          </a:xfrm>
          <a:prstGeom prst="roundRect">
            <a:avLst>
              <a:gd name="adj" fmla="val 25758"/>
            </a:avLst>
          </a:prstGeom>
          <a:solidFill>
            <a:srgbClr val="C6D31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 rot="943590">
            <a:off x="257320" y="339239"/>
            <a:ext cx="452835" cy="452835"/>
          </a:xfrm>
          <a:prstGeom prst="roundRect">
            <a:avLst>
              <a:gd name="adj" fmla="val 25758"/>
            </a:avLst>
          </a:prstGeom>
          <a:solidFill>
            <a:srgbClr val="CDFF00"/>
          </a:solidFill>
          <a:ln w="12700" cap="flat" cmpd="sng">
            <a:solidFill>
              <a:srgbClr val="26B3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+mj-lt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6EFDBCE-CA90-BB02-6C9A-6B8A71B41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204730"/>
              </p:ext>
            </p:extLst>
          </p:nvPr>
        </p:nvGraphicFramePr>
        <p:xfrm>
          <a:off x="499466" y="1546062"/>
          <a:ext cx="6644111" cy="2635237"/>
        </p:xfrm>
        <a:graphic>
          <a:graphicData uri="http://schemas.openxmlformats.org/drawingml/2006/table">
            <a:tbl>
              <a:tblPr firstRow="1" firstCol="1" bandRow="1"/>
              <a:tblGrid>
                <a:gridCol w="3158134">
                  <a:extLst>
                    <a:ext uri="{9D8B030D-6E8A-4147-A177-3AD203B41FA5}">
                      <a16:colId xmlns:a16="http://schemas.microsoft.com/office/drawing/2014/main" val="3538524127"/>
                    </a:ext>
                  </a:extLst>
                </a:gridCol>
                <a:gridCol w="3485977">
                  <a:extLst>
                    <a:ext uri="{9D8B030D-6E8A-4147-A177-3AD203B41FA5}">
                      <a16:colId xmlns:a16="http://schemas.microsoft.com/office/drawing/2014/main" val="573282192"/>
                    </a:ext>
                  </a:extLst>
                </a:gridCol>
              </a:tblGrid>
              <a:tr h="4516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1400" b="1">
                          <a:solidFill>
                            <a:srgbClr val="76923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Compra Materiales Aprovechables</a:t>
                      </a:r>
                      <a:endParaRPr lang="es-ES" sz="1100">
                        <a:solidFill>
                          <a:srgbClr val="7692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1400" b="1">
                          <a:solidFill>
                            <a:srgbClr val="76923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Precio Kg</a:t>
                      </a:r>
                      <a:endParaRPr lang="es-ES" sz="1100">
                        <a:solidFill>
                          <a:srgbClr val="7692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209574"/>
                  </a:ext>
                </a:extLst>
              </a:tr>
              <a:tr h="376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Papel archivo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                             352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135242"/>
                  </a:ext>
                </a:extLst>
              </a:tr>
              <a:tr h="376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Plegadiza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                             30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855178"/>
                  </a:ext>
                </a:extLst>
              </a:tr>
              <a:tr h="376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Cartón</a:t>
                      </a:r>
                      <a:endParaRPr lang="es-E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                             220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493239"/>
                  </a:ext>
                </a:extLst>
              </a:tr>
              <a:tr h="376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Plástico</a:t>
                      </a:r>
                      <a:endParaRPr lang="es-E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                             100</a:t>
                      </a: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9122724"/>
                  </a:ext>
                </a:extLst>
              </a:tr>
              <a:tr h="376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b="1" dirty="0">
                          <a:solidFill>
                            <a:srgbClr val="76923C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Disposición NO aprovechable (Cobro)</a:t>
                      </a:r>
                      <a:endParaRPr lang="es-ES" sz="1800" dirty="0">
                        <a:solidFill>
                          <a:srgbClr val="7692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                             1,050</a:t>
                      </a:r>
                      <a:endParaRPr lang="es-ES" sz="1800" dirty="0">
                        <a:solidFill>
                          <a:srgbClr val="76923C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D6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442476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0F5FA66-0E0E-1BA8-9D09-7F662DDFC690}"/>
              </a:ext>
            </a:extLst>
          </p:cNvPr>
          <p:cNvSpPr txBox="1"/>
          <p:nvPr/>
        </p:nvSpPr>
        <p:spPr>
          <a:xfrm>
            <a:off x="2394856" y="4882393"/>
            <a:ext cx="4502787" cy="293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115000"/>
              </a:lnSpc>
              <a:buSzPts val="1200"/>
              <a:buFont typeface="Wingdings" panose="05000000000000000000" pitchFamily="2" charset="2"/>
              <a:buChar char=""/>
            </a:pPr>
            <a:r>
              <a:rPr lang="es-CO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Proceso certificado y seguro que permite una disposición adecuada y PROTECCION DE LA MARCA.</a:t>
            </a:r>
            <a:endParaRPr lang="es-E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200"/>
              <a:buFont typeface="Wingdings" panose="05000000000000000000" pitchFamily="2" charset="2"/>
              <a:buChar char=""/>
            </a:pPr>
            <a:r>
              <a:rPr lang="es-CO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Experiencia en este tipo de proyectos.</a:t>
            </a:r>
            <a:endParaRPr lang="es-E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15000"/>
              </a:lnSpc>
              <a:buSzPts val="1200"/>
              <a:buFont typeface="Wingdings" panose="05000000000000000000" pitchFamily="2" charset="2"/>
              <a:buChar char=""/>
            </a:pPr>
            <a:r>
              <a:rPr lang="es-CO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Registro fotográfico de todo el proceso garantizando PROTECCION DE MARCA.</a:t>
            </a:r>
            <a:endParaRPr lang="es-E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15000"/>
              </a:lnSpc>
              <a:spcAft>
                <a:spcPts val="1000"/>
              </a:spcAft>
              <a:buSzPts val="1200"/>
              <a:buFont typeface="Wingdings" panose="05000000000000000000" pitchFamily="2" charset="2"/>
              <a:buChar char=""/>
            </a:pPr>
            <a:r>
              <a:rPr lang="es-CO" sz="18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Entrega de certificado de disposición final.</a:t>
            </a:r>
            <a:endParaRPr lang="es-E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/>
          <p:nvPr/>
        </p:nvSpPr>
        <p:spPr>
          <a:xfrm>
            <a:off x="337097" y="3829801"/>
            <a:ext cx="7066456" cy="5185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Para los cargues de residuos se envía conductor y auxiliar siempre y cuando sea avisado con anterioridad; mínimo un (1) día al área logística. De ser requerido más de un auxiliar, tendrá que ser revisado por las partes comerciales y administrativas. </a:t>
            </a:r>
            <a:endParaRPr lang="es-ES" sz="1100" dirty="0">
              <a:latin typeface="Quattrocento Sans" panose="020B0502050000020003" pitchFamily="34" charset="0"/>
              <a:ea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222222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El generador debe contar con los equipos necesarios para los cargues superiores a lo exigido por la normatividad, evaluando la carga máxima que puede soportar una persona.</a:t>
            </a:r>
            <a:endParaRPr lang="es-ES" sz="1100" dirty="0">
              <a:latin typeface="Quattrocento Sans" panose="020B0502050000020003" pitchFamily="34" charset="0"/>
              <a:ea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222222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Antes de empezar el convenio comercial se debe entregar la documentación requeridos para la creación de cliente o proveedor.</a:t>
            </a:r>
            <a:endParaRPr lang="es-ES" sz="1100" dirty="0">
              <a:latin typeface="Quattrocento Sans" panose="020B0502050000020003" pitchFamily="34" charset="0"/>
              <a:ea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000000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000000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Cumplir con todas las obligaciones inherentes al generador, de acuerdo con la normatividad ambiental y sanitaria. </a:t>
            </a:r>
            <a:endParaRPr lang="es-ES" sz="1100" dirty="0">
              <a:latin typeface="Quattrocento Sans" panose="020B0502050000020003" pitchFamily="34" charset="0"/>
              <a:ea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000000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000000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Los materiales deberán ser entregados en forma adecuada conforme lo establece la norma (envasado o empacado, embalado y etiquetado) para lo cual la empresa ECOPOSITIVA S.A.S. E.S.P. brindara la respectiva asesoría en caso de necesitarla. En caso de que las condiciones de entrega no se cumplan, </a:t>
            </a:r>
            <a:r>
              <a:rPr lang="es-ES" sz="1100" b="1" dirty="0">
                <a:solidFill>
                  <a:srgbClr val="000000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no podrán ser recepcionados</a:t>
            </a:r>
            <a:r>
              <a:rPr lang="es-ES" sz="1100" dirty="0">
                <a:solidFill>
                  <a:srgbClr val="000000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 en la empresa y/o serán devueltos al cliente, teniendo en cuenta que este, debe cubrir el costo correspondiente al transporte generado para su retorno. </a:t>
            </a:r>
            <a:endParaRPr lang="es-ES" sz="1100" dirty="0">
              <a:latin typeface="Quattrocento Sans" panose="020B0502050000020003" pitchFamily="34" charset="0"/>
              <a:ea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222222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Se entrega certificado de disposición final de </a:t>
            </a:r>
            <a:r>
              <a:rPr lang="es-ES" sz="1100" b="1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TODOS LOS RESIDUOS</a:t>
            </a: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, ya sean aprovechables, peligrosos y/o espéciales.</a:t>
            </a: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222222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No se certifica, no se paga, no se cobra cualquier residuo que no esté registrado en la solicitud de servicio.</a:t>
            </a:r>
            <a:endParaRPr lang="es-ES" sz="1100" dirty="0">
              <a:latin typeface="Quattrocento Sans" panose="020B0502050000020003" pitchFamily="34" charset="0"/>
              <a:ea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lang="es-ES" sz="1100" dirty="0">
              <a:solidFill>
                <a:srgbClr val="222222"/>
              </a:solidFill>
              <a:latin typeface="Quattrocento Sans" panose="020B0502050000020003" pitchFamily="34" charset="0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r>
              <a:rPr lang="es-ES" sz="1100" dirty="0">
                <a:solidFill>
                  <a:srgbClr val="222222"/>
                </a:solidFill>
                <a:latin typeface="Quattrocento Sans" panose="020B0502050000020003" pitchFamily="34" charset="0"/>
                <a:ea typeface="Quattrocento Sans"/>
                <a:cs typeface="Quattrocento Sans"/>
                <a:sym typeface="Quattrocento Sans"/>
              </a:rPr>
              <a:t>Los servicios ambientales ofertados en materia de residuos peligrosos o especiales tendrán un aumento de la tarifa al inicio del año según IPC.</a:t>
            </a:r>
            <a:endParaRPr lang="es-ES" sz="1100" dirty="0">
              <a:latin typeface="Quattrocento Sans" panose="020B0502050000020003" pitchFamily="34" charset="0"/>
            </a:endParaRPr>
          </a:p>
          <a:p>
            <a:pPr marL="228600" marR="0" lvl="0" indent="-1524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None/>
            </a:pPr>
            <a:endParaRPr lang="es-ES" sz="1100" dirty="0">
              <a:solidFill>
                <a:srgbClr val="222222"/>
              </a:solidFill>
              <a:latin typeface="+mn-lt"/>
              <a:ea typeface="Quattrocento Sans"/>
              <a:cs typeface="Quattrocento Sans"/>
              <a:sym typeface="Quattrocento Sans"/>
            </a:endParaRPr>
          </a:p>
          <a:p>
            <a:pPr marL="228600" marR="0" lvl="0" indent="-1524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None/>
            </a:pPr>
            <a:endParaRPr lang="es-ES" sz="1100" dirty="0">
              <a:solidFill>
                <a:srgbClr val="222222"/>
              </a:solidFill>
              <a:latin typeface="+mn-lt"/>
              <a:ea typeface="Quattrocento Sans"/>
              <a:cs typeface="Quattrocento Sans"/>
              <a:sym typeface="Quattrocento Sans"/>
            </a:endParaRPr>
          </a:p>
          <a:p>
            <a:pPr marL="228600" marR="0" lvl="0" indent="-2286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AutoNum type="arabicPeriod"/>
            </a:pPr>
            <a:endParaRPr sz="1200" dirty="0"/>
          </a:p>
          <a:p>
            <a:pPr marL="228600" marR="0" lvl="0" indent="-15240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Calibri"/>
              <a:buNone/>
            </a:pPr>
            <a:endParaRPr sz="11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5" name="Google Shape;185;p11"/>
          <p:cNvSpPr/>
          <p:nvPr/>
        </p:nvSpPr>
        <p:spPr>
          <a:xfrm>
            <a:off x="475250" y="841872"/>
            <a:ext cx="3281203" cy="691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CDFF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CONDICIONES DEL SERVICIO</a:t>
            </a:r>
            <a:endParaRPr sz="1600" b="1" dirty="0">
              <a:solidFill>
                <a:srgbClr val="CD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 txBox="1"/>
          <p:nvPr/>
        </p:nvSpPr>
        <p:spPr>
          <a:xfrm>
            <a:off x="337848" y="3562605"/>
            <a:ext cx="6846723" cy="186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Acompañamiento y asesorías ambientales para el adecuado manejo de los residuos totalmente gratuita (Vía email y telefónica).</a:t>
            </a:r>
            <a:endParaRPr sz="12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Proceso seguro con: GPS en vehículos, precintos de seguridad, personal calificado y contratado directamente por la empresa.</a:t>
            </a:r>
            <a:endParaRPr dirty="0"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Experiencia comprobada en el manejo de residuos, cumpliendo la legislación ambiental.</a:t>
            </a:r>
            <a:endParaRPr sz="12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Capacitaciones continuas conjuntas sobre el plan de manejo de residuos y similares una al año, después de trabajado más de 4 cargues.</a:t>
            </a:r>
            <a:endParaRPr sz="12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736996" y="5778232"/>
            <a:ext cx="550886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>
                <a:solidFill>
                  <a:srgbClr val="086C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PROTOCOLOS DE INICIO</a:t>
            </a:r>
            <a:endParaRPr/>
          </a:p>
        </p:txBody>
      </p:sp>
      <p:sp>
        <p:nvSpPr>
          <p:cNvPr id="198" name="Google Shape;198;p13"/>
          <p:cNvSpPr txBox="1"/>
          <p:nvPr/>
        </p:nvSpPr>
        <p:spPr>
          <a:xfrm>
            <a:off x="337849" y="6336912"/>
            <a:ext cx="7064952" cy="2746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 cliente envía propuesta comercial firmada de aceptación de la propuesta.</a:t>
            </a:r>
            <a:endParaRPr dirty="0"/>
          </a:p>
          <a:p>
            <a:pPr marL="171450" marR="0" lvl="0" indent="-1079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000"/>
              <a:buFont typeface="Arial"/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ECOPOSITIVA enviara de vuelta la documentación correspondiente para la creación de cliente o proveedor </a:t>
            </a:r>
            <a:r>
              <a:rPr lang="es-ES" sz="1200" b="1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GCM-FOR-003 INSCRIPCIÓN DE CLIENTES Y PROVEDORES</a:t>
            </a: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las políticas de gestión y los términos de referencia.</a:t>
            </a:r>
            <a:endParaRPr dirty="0"/>
          </a:p>
          <a:p>
            <a:pPr marL="171450" marR="0" lvl="0" indent="-1079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000"/>
              <a:buFont typeface="Arial"/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 cliente o proveedor enviara TODA la documentación para la creación en el software de ECOPOSITIVA.</a:t>
            </a:r>
            <a:endParaRPr dirty="0"/>
          </a:p>
          <a:p>
            <a:pPr marL="171450" marR="0" lvl="0" indent="-1079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000"/>
              <a:buFont typeface="Arial"/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ECOPOSITIVA se demora un promedio de tres días para la creación y aprobación de la empresa y los residuos.</a:t>
            </a:r>
            <a:endParaRPr dirty="0"/>
          </a:p>
          <a:p>
            <a:pPr marL="171450" marR="0" lvl="0" indent="-1079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000"/>
              <a:buFont typeface="Arial"/>
              <a:buNone/>
            </a:pPr>
            <a:endParaRPr sz="10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Char char="•"/>
            </a:pPr>
            <a:r>
              <a:rPr lang="es-ES" sz="12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Después de estar creados tanto la empresa como los residuos se pasa a programar el cargue con el personal de logística.</a:t>
            </a:r>
            <a:endParaRPr dirty="0"/>
          </a:p>
          <a:p>
            <a:pPr marL="171450" marR="0" lvl="0" indent="-95250" algn="just" rtl="0">
              <a:spcBef>
                <a:spcPts val="0"/>
              </a:spcBef>
              <a:spcAft>
                <a:spcPts val="0"/>
              </a:spcAft>
              <a:buClr>
                <a:srgbClr val="086C27"/>
              </a:buClr>
              <a:buSzPts val="1200"/>
              <a:buFont typeface="Arial"/>
              <a:buNone/>
            </a:pPr>
            <a:endParaRPr sz="12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rgbClr val="086C27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Nota: Es importante enviar toda la documentación, sin ella no se puede empezar la gestión.</a:t>
            </a:r>
            <a:endParaRPr sz="1200" b="1" dirty="0">
              <a:solidFill>
                <a:srgbClr val="086C27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9" name="Google Shape;199;p13"/>
          <p:cNvSpPr/>
          <p:nvPr/>
        </p:nvSpPr>
        <p:spPr>
          <a:xfrm>
            <a:off x="475250" y="841872"/>
            <a:ext cx="3281203" cy="691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CDFF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VALORES AGREGADOS</a:t>
            </a:r>
            <a:endParaRPr sz="1600" b="1" dirty="0">
              <a:solidFill>
                <a:srgbClr val="CDFF00"/>
              </a:solidFill>
            </a:endParaRPr>
          </a:p>
        </p:txBody>
      </p:sp>
      <p:sp>
        <p:nvSpPr>
          <p:cNvPr id="200" name="Google Shape;200;p13"/>
          <p:cNvSpPr/>
          <p:nvPr/>
        </p:nvSpPr>
        <p:spPr>
          <a:xfrm rot="-743129">
            <a:off x="262659" y="5744189"/>
            <a:ext cx="444539" cy="444539"/>
          </a:xfrm>
          <a:prstGeom prst="roundRect">
            <a:avLst>
              <a:gd name="adj" fmla="val 25758"/>
            </a:avLst>
          </a:prstGeom>
          <a:solidFill>
            <a:srgbClr val="CD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/>
          <p:nvPr/>
        </p:nvSpPr>
        <p:spPr>
          <a:xfrm rot="943590">
            <a:off x="257320" y="5739165"/>
            <a:ext cx="452835" cy="452835"/>
          </a:xfrm>
          <a:prstGeom prst="roundRect">
            <a:avLst>
              <a:gd name="adj" fmla="val 25758"/>
            </a:avLst>
          </a:prstGeom>
          <a:noFill/>
          <a:ln w="12700" cap="flat" cmpd="sng">
            <a:solidFill>
              <a:srgbClr val="26B39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/>
        </p:nvSpPr>
        <p:spPr>
          <a:xfrm>
            <a:off x="298064" y="3865678"/>
            <a:ext cx="697359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Acepto las condiciones acordadas dentro de la propuesta comercial</a:t>
            </a:r>
            <a:r>
              <a:rPr lang="es-ES" sz="1600" dirty="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r>
              <a:rPr lang="es-ES" sz="2400" dirty="0">
                <a:solidFill>
                  <a:srgbClr val="ABBD1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26090403</a:t>
            </a:r>
            <a:endParaRPr sz="1600" dirty="0">
              <a:solidFill>
                <a:srgbClr val="ABBD13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207" name="Google Shape;20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065" y="4640308"/>
            <a:ext cx="7144520" cy="3305082"/>
          </a:xfrm>
          <a:prstGeom prst="rect">
            <a:avLst/>
          </a:prstGeom>
          <a:noFill/>
          <a:ln>
            <a:noFill/>
          </a:ln>
          <a:effectLst>
            <a:outerShdw blurRad="38100" sx="101000" sy="101000" algn="ctr" rotWithShape="0">
              <a:srgbClr val="000000">
                <a:alpha val="9803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748</Words>
  <Application>Microsoft Office PowerPoint</Application>
  <PresentationFormat>Personalizado</PresentationFormat>
  <Paragraphs>87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Quattrocento Sans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ECOCHEVERE</dc:creator>
  <cp:lastModifiedBy>Arturo Rojas</cp:lastModifiedBy>
  <cp:revision>56</cp:revision>
  <dcterms:created xsi:type="dcterms:W3CDTF">2019-11-09T12:32:48Z</dcterms:created>
  <dcterms:modified xsi:type="dcterms:W3CDTF">2026-09-04T13:01:01Z</dcterms:modified>
</cp:coreProperties>
</file>